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2" r:id="rId5"/>
    <p:sldId id="259" r:id="rId6"/>
    <p:sldId id="260" r:id="rId7"/>
    <p:sldId id="261" r:id="rId8"/>
    <p:sldId id="263" r:id="rId9"/>
    <p:sldId id="264" r:id="rId10"/>
    <p:sldId id="265" r:id="rId11"/>
    <p:sldId id="266" r:id="rId1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860" y="-5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98AB7642-4631-4007-B0D7-65430128801E}" type="datetimeFigureOut">
              <a:rPr kumimoji="1" lang="ja-JP" altLang="en-US" smtClean="0"/>
              <a:t>2015/3/19</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DCA4E5DA-AFBE-4524-ACC3-A7C83C1EFDA4}" type="slidenum">
              <a:rPr kumimoji="1" lang="ja-JP" altLang="en-US" smtClean="0"/>
              <a:t>‹#›</a:t>
            </a:fld>
            <a:endParaRPr kumimoji="1" lang="ja-JP" altLang="en-US"/>
          </a:p>
        </p:txBody>
      </p:sp>
    </p:spTree>
    <p:extLst>
      <p:ext uri="{BB962C8B-B14F-4D97-AF65-F5344CB8AC3E}">
        <p14:creationId xmlns:p14="http://schemas.microsoft.com/office/powerpoint/2010/main" val="255403950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52BB418-EA15-4EC6-82C0-C59A640D0A58}"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3027627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78D43B9-8A45-458C-B7BD-1D347DBD3476}"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2835011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1649CC4-1EDA-4EFD-A259-834FA8E52EB0}"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925858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D686596-7C33-4928-A65D-460AE4E73807}"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2665610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ACE2048-DFDF-4509-8DBA-5B1115EF7037}" type="datetime1">
              <a:rPr kumimoji="1" lang="ja-JP" altLang="en-US" smtClean="0"/>
              <a:t>2015/3/19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3221469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DF54891-DFAB-4BC0-9F0A-D4C0CA7A5340}" type="datetime1">
              <a:rPr kumimoji="1" lang="ja-JP" altLang="en-US" smtClean="0"/>
              <a:t>2015/3/19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3283220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59F98DE-727C-4CBE-BF83-106EED939497}" type="datetime1">
              <a:rPr kumimoji="1" lang="ja-JP" altLang="en-US" smtClean="0"/>
              <a:t>2015/3/19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2576994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AA130CA-C72D-49E0-9322-34F41D1D7CE2}" type="datetime1">
              <a:rPr kumimoji="1" lang="ja-JP" altLang="en-US" smtClean="0"/>
              <a:t>2015/3/19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2798866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2C8AE76-B3B4-4694-BE2D-9F5D99543970}" type="datetime1">
              <a:rPr kumimoji="1" lang="ja-JP" altLang="en-US" smtClean="0"/>
              <a:t>2015/3/19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1612826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F9EB5C7-655E-4729-B476-27BECA9F26BB}" type="datetime1">
              <a:rPr kumimoji="1" lang="ja-JP" altLang="en-US" smtClean="0"/>
              <a:t>2015/3/19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1589481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A074B80-6997-44F3-82DC-21084FBA9CFA}" type="datetime1">
              <a:rPr kumimoji="1" lang="ja-JP" altLang="en-US" smtClean="0"/>
              <a:t>2015/3/19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1935142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63ED49-E462-4516-9F16-BBE605066AF4}" type="datetime1">
              <a:rPr kumimoji="1" lang="ja-JP" altLang="en-US" smtClean="0"/>
              <a:t>2015/3/19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644A93-0B65-41FF-8868-E8B205B7C2EF}" type="slidenum">
              <a:rPr kumimoji="1" lang="ja-JP" altLang="en-US" smtClean="0"/>
              <a:t>‹#›</a:t>
            </a:fld>
            <a:endParaRPr kumimoji="1" lang="ja-JP" altLang="en-US"/>
          </a:p>
        </p:txBody>
      </p:sp>
    </p:spTree>
    <p:extLst>
      <p:ext uri="{BB962C8B-B14F-4D97-AF65-F5344CB8AC3E}">
        <p14:creationId xmlns:p14="http://schemas.microsoft.com/office/powerpoint/2010/main" val="2515192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96752"/>
            <a:ext cx="6984776" cy="720080"/>
          </a:xfrm>
        </p:spPr>
        <p:txBody>
          <a:bodyPr>
            <a:noAutofit/>
          </a:bodyPr>
          <a:lstStyle/>
          <a:p>
            <a:r>
              <a:rPr lang="ja-JP" altLang="en-US" sz="3600" dirty="0" smtClean="0">
                <a:solidFill>
                  <a:srgbClr val="0070C0"/>
                </a:solidFill>
              </a:rPr>
              <a:t>学会事故調から廃炉検討委員会へ</a:t>
            </a:r>
            <a:endParaRPr kumimoji="1" lang="ja-JP" altLang="en-US" sz="3600" dirty="0">
              <a:solidFill>
                <a:srgbClr val="0070C0"/>
              </a:solidFill>
            </a:endParaRPr>
          </a:p>
        </p:txBody>
      </p:sp>
      <p:sp>
        <p:nvSpPr>
          <p:cNvPr id="3" name="サブタイトル 2"/>
          <p:cNvSpPr>
            <a:spLocks noGrp="1"/>
          </p:cNvSpPr>
          <p:nvPr>
            <p:ph type="subTitle" idx="1"/>
          </p:nvPr>
        </p:nvSpPr>
        <p:spPr>
          <a:xfrm>
            <a:off x="2267744" y="3861048"/>
            <a:ext cx="4320480" cy="1752600"/>
          </a:xfrm>
        </p:spPr>
        <p:txBody>
          <a:bodyPr>
            <a:normAutofit/>
          </a:bodyPr>
          <a:lstStyle/>
          <a:p>
            <a:r>
              <a:rPr kumimoji="1" lang="en-US" altLang="ja-JP" sz="2400" dirty="0" smtClean="0">
                <a:solidFill>
                  <a:schemeClr val="tx1"/>
                </a:solidFill>
              </a:rPr>
              <a:t>2015</a:t>
            </a:r>
            <a:r>
              <a:rPr kumimoji="1" lang="ja-JP" altLang="en-US" sz="2400" dirty="0" smtClean="0">
                <a:solidFill>
                  <a:schemeClr val="tx1"/>
                </a:solidFill>
              </a:rPr>
              <a:t>年</a:t>
            </a:r>
            <a:r>
              <a:rPr kumimoji="1" lang="en-US" altLang="ja-JP" sz="2400" dirty="0" smtClean="0">
                <a:solidFill>
                  <a:schemeClr val="tx1"/>
                </a:solidFill>
              </a:rPr>
              <a:t>3</a:t>
            </a:r>
            <a:r>
              <a:rPr kumimoji="1" lang="ja-JP" altLang="en-US" sz="2400" dirty="0" smtClean="0">
                <a:solidFill>
                  <a:schemeClr val="tx1"/>
                </a:solidFill>
              </a:rPr>
              <a:t>月</a:t>
            </a:r>
            <a:r>
              <a:rPr kumimoji="1" lang="en-US" altLang="ja-JP" sz="2400" dirty="0" smtClean="0">
                <a:solidFill>
                  <a:schemeClr val="tx1"/>
                </a:solidFill>
              </a:rPr>
              <a:t>20</a:t>
            </a:r>
            <a:r>
              <a:rPr kumimoji="1" lang="ja-JP" altLang="en-US" sz="2400" dirty="0" smtClean="0">
                <a:solidFill>
                  <a:schemeClr val="tx1"/>
                </a:solidFill>
              </a:rPr>
              <a:t>日</a:t>
            </a:r>
          </a:p>
          <a:p>
            <a:r>
              <a:rPr lang="ja-JP" altLang="en-US" sz="2400" dirty="0">
                <a:solidFill>
                  <a:schemeClr val="tx1"/>
                </a:solidFill>
              </a:rPr>
              <a:t>廃炉検討</a:t>
            </a:r>
            <a:r>
              <a:rPr lang="ja-JP" altLang="en-US" sz="2400" dirty="0" smtClean="0">
                <a:solidFill>
                  <a:schemeClr val="tx1"/>
                </a:solidFill>
              </a:rPr>
              <a:t>委員会</a:t>
            </a:r>
          </a:p>
          <a:p>
            <a:r>
              <a:rPr kumimoji="1" lang="ja-JP" altLang="en-US" sz="2400" dirty="0" smtClean="0">
                <a:solidFill>
                  <a:schemeClr val="tx1"/>
                </a:solidFill>
              </a:rPr>
              <a:t>委員長　宮野　廣</a:t>
            </a:r>
            <a:endParaRPr kumimoji="1" lang="ja-JP" altLang="en-US" sz="2400" dirty="0">
              <a:solidFill>
                <a:schemeClr val="tx1"/>
              </a:solidFill>
            </a:endParaRPr>
          </a:p>
        </p:txBody>
      </p:sp>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1</a:t>
            </a:fld>
            <a:endParaRPr kumimoji="1" lang="ja-JP" altLang="en-US"/>
          </a:p>
        </p:txBody>
      </p:sp>
    </p:spTree>
    <p:extLst>
      <p:ext uri="{BB962C8B-B14F-4D97-AF65-F5344CB8AC3E}">
        <p14:creationId xmlns:p14="http://schemas.microsoft.com/office/powerpoint/2010/main" val="1582319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39552" y="1052736"/>
            <a:ext cx="8229600" cy="5472608"/>
          </a:xfrm>
        </p:spPr>
        <p:txBody>
          <a:bodyPr>
            <a:normAutofit fontScale="92500" lnSpcReduction="10000"/>
          </a:bodyPr>
          <a:lstStyle/>
          <a:p>
            <a:pPr marL="0" indent="0">
              <a:buNone/>
            </a:pPr>
            <a:r>
              <a:rPr lang="ja-JP" altLang="en-US" sz="2400" dirty="0">
                <a:solidFill>
                  <a:srgbClr val="002060"/>
                </a:solidFill>
              </a:rPr>
              <a:t>○ロボット分科会</a:t>
            </a:r>
            <a:r>
              <a:rPr lang="en-US" altLang="ja-JP" sz="2400" dirty="0">
                <a:solidFill>
                  <a:srgbClr val="002060"/>
                </a:solidFill>
              </a:rPr>
              <a:t>(</a:t>
            </a:r>
            <a:r>
              <a:rPr lang="ja-JP" altLang="en-US" sz="2400" dirty="0">
                <a:solidFill>
                  <a:srgbClr val="002060"/>
                </a:solidFill>
              </a:rPr>
              <a:t>仮称</a:t>
            </a:r>
            <a:r>
              <a:rPr lang="en-US" altLang="ja-JP" sz="2400" dirty="0">
                <a:solidFill>
                  <a:srgbClr val="002060"/>
                </a:solidFill>
              </a:rPr>
              <a:t>)</a:t>
            </a:r>
            <a:endParaRPr lang="ja-JP" altLang="en-US" sz="2400" dirty="0">
              <a:solidFill>
                <a:srgbClr val="002060"/>
              </a:solidFill>
            </a:endParaRPr>
          </a:p>
          <a:p>
            <a:pPr marL="266700" indent="-85725">
              <a:buNone/>
            </a:pPr>
            <a:r>
              <a:rPr lang="ja-JP" altLang="en-US" sz="2400" dirty="0"/>
              <a:t>・日本ロボット学会と日本原子力学会が連携し、他の関係学会とも協力して進める。</a:t>
            </a:r>
          </a:p>
          <a:p>
            <a:pPr marL="1438275" indent="-1257300">
              <a:buNone/>
            </a:pPr>
            <a:r>
              <a:rPr lang="ja-JP" altLang="en-US" sz="2400" dirty="0"/>
              <a:t>・活動方針：廃炉へのロボット技術からの俯瞰的支援と社会に受容されるロボット技術貢献の在り方を提言する。</a:t>
            </a:r>
          </a:p>
          <a:p>
            <a:pPr marL="0" indent="0">
              <a:buNone/>
            </a:pPr>
            <a:endParaRPr lang="ja-JP" altLang="en-US" sz="2400" dirty="0"/>
          </a:p>
          <a:p>
            <a:pPr marL="0" indent="0">
              <a:buNone/>
            </a:pPr>
            <a:r>
              <a:rPr kumimoji="1" lang="ja-JP" altLang="en-US" sz="2400" dirty="0" smtClean="0">
                <a:solidFill>
                  <a:srgbClr val="002060"/>
                </a:solidFill>
              </a:rPr>
              <a:t>○建屋の構造性能検討分科会</a:t>
            </a:r>
          </a:p>
          <a:p>
            <a:pPr marL="1438275" indent="-1438275">
              <a:buNone/>
            </a:pPr>
            <a:r>
              <a:rPr lang="ja-JP" altLang="en-US" sz="2400" dirty="0" smtClean="0"/>
              <a:t>　・活動方針：福島第一の建屋の健全性について、特に格納容器冠水時の耐震性も考慮して、信頼性の検証や課題の整理を行う。</a:t>
            </a:r>
            <a:endParaRPr lang="ja-JP" altLang="en-US" sz="2400" dirty="0"/>
          </a:p>
          <a:p>
            <a:pPr marL="0" indent="0">
              <a:buNone/>
            </a:pPr>
            <a:endParaRPr kumimoji="1" lang="ja-JP" altLang="en-US" sz="2400" dirty="0" smtClean="0"/>
          </a:p>
          <a:p>
            <a:pPr marL="0" indent="0">
              <a:buNone/>
            </a:pPr>
            <a:r>
              <a:rPr lang="ja-JP" altLang="en-US" sz="2400" dirty="0" smtClean="0">
                <a:solidFill>
                  <a:srgbClr val="002060"/>
                </a:solidFill>
              </a:rPr>
              <a:t>○リスク評価分科会</a:t>
            </a:r>
            <a:r>
              <a:rPr lang="en-US" altLang="ja-JP" sz="2400" dirty="0" smtClean="0">
                <a:solidFill>
                  <a:srgbClr val="002060"/>
                </a:solidFill>
              </a:rPr>
              <a:t>(</a:t>
            </a:r>
            <a:r>
              <a:rPr lang="ja-JP" altLang="en-US" sz="2400" dirty="0" smtClean="0">
                <a:solidFill>
                  <a:srgbClr val="002060"/>
                </a:solidFill>
              </a:rPr>
              <a:t>仮称</a:t>
            </a:r>
            <a:r>
              <a:rPr lang="en-US" altLang="ja-JP" sz="2400" dirty="0" smtClean="0">
                <a:solidFill>
                  <a:srgbClr val="002060"/>
                </a:solidFill>
              </a:rPr>
              <a:t>)</a:t>
            </a:r>
            <a:endParaRPr lang="ja-JP" altLang="en-US" sz="2400" dirty="0">
              <a:solidFill>
                <a:srgbClr val="002060"/>
              </a:solidFill>
            </a:endParaRPr>
          </a:p>
          <a:p>
            <a:pPr marL="1438275" indent="-1438275">
              <a:buNone/>
            </a:pPr>
            <a:r>
              <a:rPr kumimoji="1" lang="ja-JP" altLang="en-US" sz="2400" dirty="0" smtClean="0"/>
              <a:t>　・活動方針：福島第一のリスク評価</a:t>
            </a:r>
            <a:r>
              <a:rPr kumimoji="1" lang="en-US" altLang="ja-JP" sz="2400" dirty="0" smtClean="0"/>
              <a:t>(</a:t>
            </a:r>
            <a:r>
              <a:rPr kumimoji="1" lang="ja-JP" altLang="en-US" sz="2400" dirty="0" smtClean="0"/>
              <a:t>リスクの源</a:t>
            </a:r>
            <a:r>
              <a:rPr kumimoji="1" lang="en-US" altLang="ja-JP" sz="2400" dirty="0" smtClean="0"/>
              <a:t>)</a:t>
            </a:r>
            <a:r>
              <a:rPr kumimoji="1" lang="ja-JP" altLang="en-US" sz="2400" dirty="0" err="1" smtClean="0"/>
              <a:t>、</a:t>
            </a:r>
            <a:r>
              <a:rPr kumimoji="1" lang="ja-JP" altLang="en-US" sz="2400" dirty="0" smtClean="0"/>
              <a:t>総合的なリスク管理についての評価をエンジニアリングの視点から行い、提言する。</a:t>
            </a:r>
          </a:p>
          <a:p>
            <a:pPr marL="0" indent="0">
              <a:buNone/>
            </a:pPr>
            <a:endParaRPr lang="ja-JP" altLang="en-US" sz="2400" dirty="0"/>
          </a:p>
          <a:p>
            <a:pPr marL="0" indent="0">
              <a:buNone/>
            </a:pPr>
            <a:endParaRPr lang="ja-JP" altLang="en-US" sz="2400" dirty="0"/>
          </a:p>
          <a:p>
            <a:pPr marL="0" indent="0">
              <a:buNone/>
            </a:pPr>
            <a:endParaRPr kumimoji="1" lang="ja-JP" altLang="en-US" sz="2400" dirty="0" smtClean="0"/>
          </a:p>
          <a:p>
            <a:pPr marL="0" indent="0">
              <a:buNone/>
            </a:pPr>
            <a:endParaRPr kumimoji="1" lang="ja-JP" altLang="en-US" sz="2400" dirty="0"/>
          </a:p>
        </p:txBody>
      </p:sp>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10</a:t>
            </a:fld>
            <a:endParaRPr kumimoji="1" lang="ja-JP" altLang="en-US"/>
          </a:p>
        </p:txBody>
      </p:sp>
      <p:sp>
        <p:nvSpPr>
          <p:cNvPr id="5" name="タイトル 1"/>
          <p:cNvSpPr>
            <a:spLocks noGrp="1"/>
          </p:cNvSpPr>
          <p:nvPr>
            <p:ph type="title"/>
          </p:nvPr>
        </p:nvSpPr>
        <p:spPr>
          <a:xfrm>
            <a:off x="467544" y="332656"/>
            <a:ext cx="8229600" cy="634082"/>
          </a:xfrm>
        </p:spPr>
        <p:txBody>
          <a:bodyPr>
            <a:normAutofit/>
          </a:bodyPr>
          <a:lstStyle/>
          <a:p>
            <a:r>
              <a:rPr kumimoji="1" lang="ja-JP" altLang="en-US" sz="2800" u="sng" dirty="0" smtClean="0">
                <a:solidFill>
                  <a:srgbClr val="0070C0"/>
                </a:solidFill>
              </a:rPr>
              <a:t>分科会の状況 </a:t>
            </a:r>
            <a:r>
              <a:rPr kumimoji="1" lang="en-US" altLang="ja-JP" sz="2800" u="sng" dirty="0" smtClean="0">
                <a:solidFill>
                  <a:srgbClr val="0070C0"/>
                </a:solidFill>
              </a:rPr>
              <a:t>2</a:t>
            </a:r>
            <a:endParaRPr kumimoji="1" lang="ja-JP" altLang="en-US" sz="2800" u="sng" dirty="0">
              <a:solidFill>
                <a:srgbClr val="0070C0"/>
              </a:solidFill>
            </a:endParaRPr>
          </a:p>
        </p:txBody>
      </p:sp>
    </p:spTree>
    <p:extLst>
      <p:ext uri="{BB962C8B-B14F-4D97-AF65-F5344CB8AC3E}">
        <p14:creationId xmlns:p14="http://schemas.microsoft.com/office/powerpoint/2010/main" val="3162295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5656" y="476672"/>
            <a:ext cx="5688632" cy="576064"/>
          </a:xfrm>
        </p:spPr>
        <p:txBody>
          <a:bodyPr>
            <a:normAutofit/>
          </a:bodyPr>
          <a:lstStyle/>
          <a:p>
            <a:r>
              <a:rPr kumimoji="1" lang="ja-JP" altLang="en-US" sz="2800" u="sng" dirty="0" smtClean="0">
                <a:solidFill>
                  <a:srgbClr val="0070C0"/>
                </a:solidFill>
              </a:rPr>
              <a:t>次年度への課題、注力事項</a:t>
            </a:r>
            <a:endParaRPr kumimoji="1" lang="ja-JP" altLang="en-US" sz="2800" u="sng" dirty="0">
              <a:solidFill>
                <a:srgbClr val="0070C0"/>
              </a:solidFill>
            </a:endParaRPr>
          </a:p>
        </p:txBody>
      </p:sp>
      <p:sp>
        <p:nvSpPr>
          <p:cNvPr id="3" name="コンテンツ プレースホルダー 2"/>
          <p:cNvSpPr>
            <a:spLocks noGrp="1"/>
          </p:cNvSpPr>
          <p:nvPr>
            <p:ph idx="1"/>
          </p:nvPr>
        </p:nvSpPr>
        <p:spPr>
          <a:xfrm>
            <a:off x="899592" y="1628800"/>
            <a:ext cx="7355160" cy="3412976"/>
          </a:xfrm>
        </p:spPr>
        <p:txBody>
          <a:bodyPr>
            <a:normAutofit/>
          </a:bodyPr>
          <a:lstStyle/>
          <a:p>
            <a:pPr marL="0" indent="0">
              <a:buNone/>
            </a:pPr>
            <a:r>
              <a:rPr kumimoji="1" lang="en-US" altLang="ja-JP" sz="2400" dirty="0" smtClean="0"/>
              <a:t>(1)</a:t>
            </a:r>
            <a:r>
              <a:rPr kumimoji="1" lang="ja-JP" altLang="en-US" sz="2400" dirty="0" smtClean="0"/>
              <a:t>廃炉検討委員会の開催を</a:t>
            </a:r>
            <a:r>
              <a:rPr kumimoji="1" lang="en-US" altLang="ja-JP" sz="2400" dirty="0" smtClean="0"/>
              <a:t>1</a:t>
            </a:r>
            <a:r>
              <a:rPr kumimoji="1" lang="ja-JP" altLang="en-US" sz="2400" dirty="0" smtClean="0"/>
              <a:t>回</a:t>
            </a:r>
            <a:r>
              <a:rPr kumimoji="1" lang="en-US" altLang="ja-JP" sz="2400" dirty="0" smtClean="0"/>
              <a:t>/2</a:t>
            </a:r>
            <a:r>
              <a:rPr kumimoji="1" lang="ja-JP" altLang="en-US" sz="2400" dirty="0" smtClean="0"/>
              <a:t>カ月で継続。</a:t>
            </a:r>
          </a:p>
          <a:p>
            <a:pPr marL="0" indent="0">
              <a:buNone/>
            </a:pPr>
            <a:endParaRPr lang="ja-JP" altLang="en-US" sz="2400" dirty="0"/>
          </a:p>
          <a:p>
            <a:pPr marL="0" indent="0">
              <a:buNone/>
            </a:pPr>
            <a:r>
              <a:rPr kumimoji="1" lang="en-US" altLang="ja-JP" sz="2400" dirty="0" smtClean="0"/>
              <a:t>(2)7</a:t>
            </a:r>
            <a:r>
              <a:rPr kumimoji="1" lang="ja-JP" altLang="en-US" sz="2400" dirty="0" smtClean="0"/>
              <a:t>月に予定している福島でのシンポジウムの実現。</a:t>
            </a:r>
          </a:p>
          <a:p>
            <a:pPr marL="0" indent="0">
              <a:buNone/>
            </a:pPr>
            <a:endParaRPr lang="ja-JP" altLang="en-US" sz="2400" dirty="0"/>
          </a:p>
          <a:p>
            <a:pPr marL="0" indent="0">
              <a:buNone/>
            </a:pPr>
            <a:r>
              <a:rPr kumimoji="1" lang="en-US" altLang="ja-JP" sz="2400" dirty="0" smtClean="0"/>
              <a:t>(3)</a:t>
            </a:r>
            <a:r>
              <a:rPr kumimoji="1" lang="ja-JP" altLang="en-US" sz="2400" dirty="0" smtClean="0"/>
              <a:t>廃炉検討委員会の成果の公表。</a:t>
            </a:r>
            <a:endParaRPr kumimoji="1" lang="ja-JP" altLang="en-US" sz="2400" dirty="0"/>
          </a:p>
        </p:txBody>
      </p:sp>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11</a:t>
            </a:fld>
            <a:endParaRPr kumimoji="1" lang="ja-JP" altLang="en-US"/>
          </a:p>
        </p:txBody>
      </p:sp>
    </p:spTree>
    <p:extLst>
      <p:ext uri="{BB962C8B-B14F-4D97-AF65-F5344CB8AC3E}">
        <p14:creationId xmlns:p14="http://schemas.microsoft.com/office/powerpoint/2010/main" val="3157463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15616" y="274638"/>
            <a:ext cx="6480720" cy="850106"/>
          </a:xfrm>
        </p:spPr>
        <p:txBody>
          <a:bodyPr>
            <a:normAutofit/>
          </a:bodyPr>
          <a:lstStyle/>
          <a:p>
            <a:r>
              <a:rPr kumimoji="1" lang="ja-JP" altLang="en-US" sz="2800" u="sng" dirty="0" smtClean="0">
                <a:solidFill>
                  <a:srgbClr val="0070C0"/>
                </a:solidFill>
              </a:rPr>
              <a:t>学会事故調から廃炉検討委員会へ</a:t>
            </a:r>
            <a:endParaRPr kumimoji="1" lang="ja-JP" altLang="en-US" sz="2800" u="sng" dirty="0">
              <a:solidFill>
                <a:srgbClr val="0070C0"/>
              </a:solidFill>
            </a:endParaRPr>
          </a:p>
        </p:txBody>
      </p:sp>
      <p:sp>
        <p:nvSpPr>
          <p:cNvPr id="3" name="コンテンツ プレースホルダー 2"/>
          <p:cNvSpPr>
            <a:spLocks noGrp="1"/>
          </p:cNvSpPr>
          <p:nvPr>
            <p:ph idx="1"/>
          </p:nvPr>
        </p:nvSpPr>
        <p:spPr>
          <a:xfrm>
            <a:off x="457200" y="1340768"/>
            <a:ext cx="8435280" cy="4785395"/>
          </a:xfrm>
        </p:spPr>
        <p:txBody>
          <a:bodyPr>
            <a:normAutofit lnSpcReduction="10000"/>
          </a:bodyPr>
          <a:lstStyle/>
          <a:p>
            <a:pPr marL="85725" indent="-85725">
              <a:buNone/>
            </a:pPr>
            <a:r>
              <a:rPr kumimoji="1" lang="ja-JP" altLang="en-US" sz="2400" dirty="0" smtClean="0"/>
              <a:t>・日本原子力学会は、「東京電力福島第一原子力発電所事故に関する調査委員会」</a:t>
            </a:r>
            <a:r>
              <a:rPr kumimoji="1" lang="en-US" altLang="ja-JP" sz="2400" dirty="0" smtClean="0"/>
              <a:t>(</a:t>
            </a:r>
            <a:r>
              <a:rPr kumimoji="1" lang="ja-JP" altLang="en-US" sz="2400" dirty="0" smtClean="0"/>
              <a:t>学会事故調</a:t>
            </a:r>
            <a:r>
              <a:rPr kumimoji="1" lang="en-US" altLang="ja-JP" sz="2400" dirty="0" smtClean="0"/>
              <a:t>)</a:t>
            </a:r>
            <a:r>
              <a:rPr kumimoji="1" lang="ja-JP" altLang="en-US" sz="2400" dirty="0" smtClean="0"/>
              <a:t>を設置して検討</a:t>
            </a:r>
          </a:p>
          <a:p>
            <a:pPr marL="0" indent="358775">
              <a:buNone/>
            </a:pPr>
            <a:r>
              <a:rPr lang="ja-JP" altLang="en-US" sz="2400" dirty="0" smtClean="0"/>
              <a:t>　→</a:t>
            </a:r>
            <a:r>
              <a:rPr kumimoji="1" lang="ja-JP" altLang="en-US" sz="2400" dirty="0" smtClean="0"/>
              <a:t>事故の背景と根本原因を明らかに</a:t>
            </a:r>
          </a:p>
          <a:p>
            <a:pPr marL="0" indent="358775">
              <a:buNone/>
              <a:tabLst>
                <a:tab pos="446088" algn="l"/>
              </a:tabLst>
            </a:pPr>
            <a:r>
              <a:rPr lang="ja-JP" altLang="en-US" sz="2400" dirty="0" smtClean="0"/>
              <a:t>　→</a:t>
            </a:r>
            <a:r>
              <a:rPr kumimoji="1" lang="ja-JP" altLang="en-US" sz="2400" dirty="0" smtClean="0"/>
              <a:t>提言をまとめる</a:t>
            </a:r>
          </a:p>
          <a:p>
            <a:pPr marL="0" indent="625475">
              <a:buNone/>
            </a:pPr>
            <a:r>
              <a:rPr lang="ja-JP" altLang="en-US" sz="2400" dirty="0" smtClean="0"/>
              <a:t>　</a:t>
            </a:r>
            <a:r>
              <a:rPr lang="en-US" altLang="ja-JP" sz="2400" dirty="0" smtClean="0"/>
              <a:t>(2014</a:t>
            </a:r>
            <a:r>
              <a:rPr lang="ja-JP" altLang="en-US" sz="2400" dirty="0" smtClean="0"/>
              <a:t>年</a:t>
            </a:r>
            <a:r>
              <a:rPr lang="en-US" altLang="ja-JP" sz="2400" dirty="0" smtClean="0"/>
              <a:t>3</a:t>
            </a:r>
            <a:r>
              <a:rPr lang="ja-JP" altLang="en-US" sz="2400" dirty="0" smtClean="0"/>
              <a:t>月に最終報告書発刊</a:t>
            </a:r>
            <a:r>
              <a:rPr lang="en-US" altLang="ja-JP" sz="2400" dirty="0" smtClean="0"/>
              <a:t>)</a:t>
            </a:r>
            <a:endParaRPr lang="ja-JP" altLang="en-US" sz="2400" dirty="0" smtClean="0"/>
          </a:p>
          <a:p>
            <a:pPr marL="0" indent="0">
              <a:buNone/>
            </a:pPr>
            <a:r>
              <a:rPr kumimoji="1" lang="ja-JP" altLang="en-US" sz="2400" dirty="0" smtClean="0"/>
              <a:t>・福島第一の廃炉に向けての活動　</a:t>
            </a:r>
          </a:p>
          <a:p>
            <a:pPr marL="0" indent="358775">
              <a:buNone/>
            </a:pPr>
            <a:r>
              <a:rPr lang="ja-JP" altLang="en-US" sz="2400" dirty="0"/>
              <a:t>　</a:t>
            </a:r>
            <a:r>
              <a:rPr kumimoji="1" lang="ja-JP" altLang="en-US" sz="2400" dirty="0" smtClean="0"/>
              <a:t>→　極めて長期、世界が関心と懸念</a:t>
            </a:r>
            <a:endParaRPr kumimoji="1" lang="ja-JP" altLang="en-US" sz="2400" dirty="0"/>
          </a:p>
          <a:p>
            <a:pPr marL="0" indent="358775">
              <a:buNone/>
            </a:pPr>
            <a:r>
              <a:rPr lang="ja-JP" altLang="en-US" sz="2400" dirty="0" smtClean="0"/>
              <a:t>　→　学会の貢献が求められている。　</a:t>
            </a:r>
          </a:p>
          <a:p>
            <a:pPr marL="0" indent="265113">
              <a:buNone/>
            </a:pPr>
            <a:r>
              <a:rPr lang="ja-JP" altLang="en-US" sz="2400" dirty="0"/>
              <a:t>　</a:t>
            </a:r>
            <a:r>
              <a:rPr lang="ja-JP" altLang="en-US" sz="2400" dirty="0" smtClean="0"/>
              <a:t>　　：学会の定款変更</a:t>
            </a:r>
            <a:r>
              <a:rPr lang="en-US" altLang="ja-JP" sz="2400" dirty="0" smtClean="0"/>
              <a:t>(</a:t>
            </a:r>
            <a:r>
              <a:rPr lang="ja-JP" altLang="en-US" sz="2400" dirty="0" smtClean="0"/>
              <a:t>事故炉の支援活動は事業の柱の一つ</a:t>
            </a:r>
            <a:r>
              <a:rPr lang="en-US" altLang="ja-JP" sz="2400" dirty="0" smtClean="0"/>
              <a:t>)</a:t>
            </a:r>
            <a:endParaRPr lang="ja-JP" altLang="en-US" sz="2400" dirty="0" smtClean="0"/>
          </a:p>
          <a:p>
            <a:pPr marL="0" indent="0">
              <a:buNone/>
            </a:pPr>
            <a:r>
              <a:rPr kumimoji="1" lang="ja-JP" altLang="en-US" sz="2400" dirty="0" smtClean="0"/>
              <a:t>・廃炉検討委員会</a:t>
            </a:r>
            <a:r>
              <a:rPr kumimoji="1" lang="en-US" altLang="ja-JP" sz="2400" dirty="0" smtClean="0"/>
              <a:t>(</a:t>
            </a:r>
            <a:r>
              <a:rPr kumimoji="1" lang="ja-JP" altLang="en-US" sz="2400" dirty="0" smtClean="0"/>
              <a:t>廃炉委</a:t>
            </a:r>
            <a:r>
              <a:rPr kumimoji="1" lang="en-US" altLang="ja-JP" sz="2400" dirty="0" smtClean="0"/>
              <a:t>)</a:t>
            </a:r>
            <a:r>
              <a:rPr kumimoji="1" lang="ja-JP" altLang="en-US" sz="2400" dirty="0" smtClean="0"/>
              <a:t>を設置</a:t>
            </a:r>
            <a:endParaRPr kumimoji="1" lang="ja-JP" altLang="en-US" sz="2400" dirty="0"/>
          </a:p>
          <a:p>
            <a:pPr marL="0" indent="0">
              <a:buNone/>
            </a:pPr>
            <a:r>
              <a:rPr lang="ja-JP" altLang="en-US" sz="2400" dirty="0" smtClean="0"/>
              <a:t>　　　：</a:t>
            </a:r>
            <a:r>
              <a:rPr lang="en-US" altLang="ja-JP" sz="2400" dirty="0" smtClean="0"/>
              <a:t>2014</a:t>
            </a:r>
            <a:r>
              <a:rPr lang="ja-JP" altLang="en-US" sz="2400" dirty="0" smtClean="0"/>
              <a:t>年</a:t>
            </a:r>
            <a:r>
              <a:rPr lang="en-US" altLang="ja-JP" sz="2400" dirty="0" smtClean="0"/>
              <a:t>6</a:t>
            </a:r>
            <a:r>
              <a:rPr lang="ja-JP" altLang="en-US" sz="2400" dirty="0" smtClean="0"/>
              <a:t>月理事会で承認</a:t>
            </a:r>
          </a:p>
          <a:p>
            <a:pPr marL="0" indent="0">
              <a:buNone/>
            </a:pPr>
            <a:r>
              <a:rPr lang="ja-JP" altLang="en-US" sz="2400" dirty="0"/>
              <a:t>　</a:t>
            </a:r>
            <a:r>
              <a:rPr lang="ja-JP" altLang="en-US" sz="2400" dirty="0" smtClean="0"/>
              <a:t>　　：理事会直結の組織　　</a:t>
            </a:r>
          </a:p>
          <a:p>
            <a:pPr marL="0" indent="0">
              <a:buNone/>
            </a:pPr>
            <a:endParaRPr kumimoji="1" lang="ja-JP" altLang="en-US" sz="2400" dirty="0"/>
          </a:p>
          <a:p>
            <a:pPr marL="0" indent="0">
              <a:buNone/>
            </a:pPr>
            <a:endParaRPr kumimoji="1" lang="ja-JP" altLang="en-US" sz="2400" dirty="0"/>
          </a:p>
        </p:txBody>
      </p:sp>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2</a:t>
            </a:fld>
            <a:endParaRPr kumimoji="1" lang="ja-JP" altLang="en-US"/>
          </a:p>
        </p:txBody>
      </p:sp>
    </p:spTree>
    <p:extLst>
      <p:ext uri="{BB962C8B-B14F-4D97-AF65-F5344CB8AC3E}">
        <p14:creationId xmlns:p14="http://schemas.microsoft.com/office/powerpoint/2010/main" val="1008848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274638"/>
            <a:ext cx="5688632" cy="634082"/>
          </a:xfrm>
        </p:spPr>
        <p:txBody>
          <a:bodyPr>
            <a:normAutofit/>
          </a:bodyPr>
          <a:lstStyle/>
          <a:p>
            <a:r>
              <a:rPr kumimoji="1" lang="ja-JP" altLang="en-US" sz="2800" u="sng" dirty="0" smtClean="0">
                <a:solidFill>
                  <a:srgbClr val="0070C0"/>
                </a:solidFill>
              </a:rPr>
              <a:t>廃炉委の目的と活動方針</a:t>
            </a:r>
            <a:endParaRPr kumimoji="1" lang="ja-JP" altLang="en-US" sz="2800" u="sng" dirty="0">
              <a:solidFill>
                <a:srgbClr val="0070C0"/>
              </a:solidFill>
            </a:endParaRPr>
          </a:p>
        </p:txBody>
      </p:sp>
      <p:sp>
        <p:nvSpPr>
          <p:cNvPr id="3" name="コンテンツ プレースホルダー 2"/>
          <p:cNvSpPr>
            <a:spLocks noGrp="1"/>
          </p:cNvSpPr>
          <p:nvPr>
            <p:ph idx="1"/>
          </p:nvPr>
        </p:nvSpPr>
        <p:spPr>
          <a:xfrm>
            <a:off x="457200" y="1052736"/>
            <a:ext cx="8229600" cy="5073427"/>
          </a:xfrm>
        </p:spPr>
        <p:txBody>
          <a:bodyPr>
            <a:normAutofit/>
          </a:bodyPr>
          <a:lstStyle/>
          <a:p>
            <a:pPr marL="0" indent="0">
              <a:buNone/>
            </a:pPr>
            <a:r>
              <a:rPr kumimoji="1" lang="ja-JP" altLang="en-US" sz="2400" dirty="0" smtClean="0">
                <a:solidFill>
                  <a:srgbClr val="002060"/>
                </a:solidFill>
              </a:rPr>
              <a:t>○目的</a:t>
            </a:r>
          </a:p>
          <a:p>
            <a:pPr marL="358775" indent="-358775">
              <a:buNone/>
            </a:pPr>
            <a:r>
              <a:rPr lang="en-US" altLang="ja-JP" sz="2400" dirty="0" smtClean="0"/>
              <a:t>(1)</a:t>
            </a:r>
            <a:r>
              <a:rPr lang="ja-JP" altLang="en-US" sz="2400" dirty="0" smtClean="0"/>
              <a:t>福島第一の廃炉について、課題の抽出と対応策の検討など専門性を生かした活動を行う。併せて、学会内の活動情報の集約・共有化を図る。</a:t>
            </a:r>
            <a:endParaRPr lang="ja-JP" altLang="en-US" sz="2400" dirty="0"/>
          </a:p>
          <a:p>
            <a:pPr marL="0" indent="0">
              <a:buNone/>
            </a:pPr>
            <a:r>
              <a:rPr kumimoji="1" lang="en-US" altLang="ja-JP" sz="2400" dirty="0" smtClean="0"/>
              <a:t>(2)</a:t>
            </a:r>
            <a:r>
              <a:rPr kumimoji="1" lang="ja-JP" altLang="en-US" sz="2400" dirty="0" smtClean="0"/>
              <a:t>学会事故調の提言・課題のフォローを行なう。</a:t>
            </a:r>
          </a:p>
          <a:p>
            <a:pPr marL="0" indent="0">
              <a:buNone/>
            </a:pPr>
            <a:endParaRPr lang="ja-JP" altLang="en-US" sz="2400" dirty="0" smtClean="0"/>
          </a:p>
          <a:p>
            <a:pPr marL="0" indent="0">
              <a:buNone/>
            </a:pPr>
            <a:r>
              <a:rPr lang="ja-JP" altLang="en-US" sz="2400" dirty="0" smtClean="0">
                <a:solidFill>
                  <a:srgbClr val="002060"/>
                </a:solidFill>
              </a:rPr>
              <a:t>○活動方針</a:t>
            </a:r>
            <a:endParaRPr lang="ja-JP" altLang="en-US" sz="2400" dirty="0">
              <a:solidFill>
                <a:srgbClr val="002060"/>
              </a:solidFill>
            </a:endParaRPr>
          </a:p>
          <a:p>
            <a:pPr marL="358775" indent="-358775">
              <a:buNone/>
            </a:pPr>
            <a:r>
              <a:rPr kumimoji="1" lang="ja-JP" altLang="en-US" sz="2400" dirty="0" smtClean="0"/>
              <a:t>　・新たな知見を効果的に活用すべく、学会等での規格基準化、標準化を図る。</a:t>
            </a:r>
          </a:p>
          <a:p>
            <a:pPr marL="358775" indent="-358775">
              <a:buNone/>
              <a:tabLst>
                <a:tab pos="179388" algn="l"/>
              </a:tabLst>
            </a:pPr>
            <a:r>
              <a:rPr lang="ja-JP" altLang="en-US" sz="2400" dirty="0" smtClean="0"/>
              <a:t>　・福島第一の廃炉に関する俯瞰的な視点での検討を独自に行い、成果を提言する。</a:t>
            </a:r>
            <a:endParaRPr lang="ja-JP" altLang="en-US" sz="2400" dirty="0"/>
          </a:p>
          <a:p>
            <a:pPr marL="0" indent="0">
              <a:buNone/>
            </a:pPr>
            <a:endParaRPr kumimoji="1" lang="ja-JP" altLang="en-US" sz="2400" dirty="0" smtClean="0"/>
          </a:p>
          <a:p>
            <a:pPr marL="0" indent="0">
              <a:buNone/>
            </a:pPr>
            <a:endParaRPr lang="ja-JP" altLang="en-US" sz="2400" dirty="0"/>
          </a:p>
          <a:p>
            <a:pPr marL="0" indent="0">
              <a:buNone/>
            </a:pPr>
            <a:endParaRPr kumimoji="1" lang="ja-JP" altLang="en-US" sz="2400" dirty="0" smtClean="0"/>
          </a:p>
          <a:p>
            <a:pPr marL="0" indent="0">
              <a:buNone/>
            </a:pPr>
            <a:endParaRPr kumimoji="1" lang="ja-JP" altLang="en-US" sz="2400" dirty="0"/>
          </a:p>
        </p:txBody>
      </p:sp>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3</a:t>
            </a:fld>
            <a:endParaRPr kumimoji="1" lang="ja-JP" altLang="en-US"/>
          </a:p>
        </p:txBody>
      </p:sp>
    </p:spTree>
    <p:extLst>
      <p:ext uri="{BB962C8B-B14F-4D97-AF65-F5344CB8AC3E}">
        <p14:creationId xmlns:p14="http://schemas.microsoft.com/office/powerpoint/2010/main" val="1784173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91680" y="260648"/>
            <a:ext cx="5112568" cy="562074"/>
          </a:xfrm>
        </p:spPr>
        <p:txBody>
          <a:bodyPr>
            <a:normAutofit/>
          </a:bodyPr>
          <a:lstStyle/>
          <a:p>
            <a:r>
              <a:rPr kumimoji="1" lang="ja-JP" altLang="en-US" sz="2800" u="sng" dirty="0" smtClean="0">
                <a:solidFill>
                  <a:srgbClr val="0070C0"/>
                </a:solidFill>
              </a:rPr>
              <a:t>廃炉委の活動方針</a:t>
            </a:r>
            <a:endParaRPr kumimoji="1" lang="ja-JP" altLang="en-US" sz="2800" u="sng" dirty="0">
              <a:solidFill>
                <a:srgbClr val="0070C0"/>
              </a:solidFill>
            </a:endParaRPr>
          </a:p>
        </p:txBody>
      </p:sp>
      <p:sp>
        <p:nvSpPr>
          <p:cNvPr id="3" name="コンテンツ プレースホルダー 2"/>
          <p:cNvSpPr>
            <a:spLocks noGrp="1"/>
          </p:cNvSpPr>
          <p:nvPr>
            <p:ph idx="1"/>
          </p:nvPr>
        </p:nvSpPr>
        <p:spPr>
          <a:xfrm>
            <a:off x="539552" y="836712"/>
            <a:ext cx="8229600" cy="2304256"/>
          </a:xfrm>
        </p:spPr>
        <p:txBody>
          <a:bodyPr>
            <a:normAutofit/>
          </a:bodyPr>
          <a:lstStyle/>
          <a:p>
            <a:pPr marL="0" indent="0">
              <a:buNone/>
            </a:pPr>
            <a:r>
              <a:rPr lang="ja-JP" altLang="en-US" sz="2400" dirty="0" smtClean="0">
                <a:solidFill>
                  <a:srgbClr val="002060"/>
                </a:solidFill>
              </a:rPr>
              <a:t>○分科会</a:t>
            </a:r>
          </a:p>
          <a:p>
            <a:pPr marL="265113" indent="-265113">
              <a:buNone/>
            </a:pPr>
            <a:r>
              <a:rPr kumimoji="1" lang="ja-JP" altLang="en-US" sz="2400" dirty="0" smtClean="0"/>
              <a:t>　　特定の技術課題について掘り下げた検討が必要な場合、分科会を設置</a:t>
            </a:r>
            <a:r>
              <a:rPr kumimoji="1" lang="en-US" altLang="ja-JP" sz="2400" dirty="0" smtClean="0"/>
              <a:t>(</a:t>
            </a:r>
            <a:r>
              <a:rPr kumimoji="1" lang="ja-JP" altLang="en-US" sz="2400" dirty="0" smtClean="0"/>
              <a:t>後述</a:t>
            </a:r>
            <a:r>
              <a:rPr kumimoji="1" lang="en-US" altLang="ja-JP" sz="2400" dirty="0" smtClean="0"/>
              <a:t>)</a:t>
            </a:r>
            <a:r>
              <a:rPr kumimoji="1" lang="ja-JP" altLang="en-US" sz="2400" dirty="0" err="1" smtClean="0"/>
              <a:t>。</a:t>
            </a:r>
            <a:endParaRPr kumimoji="1" lang="ja-JP" altLang="en-US" sz="2400" dirty="0"/>
          </a:p>
          <a:p>
            <a:pPr marL="0" indent="0">
              <a:buNone/>
            </a:pPr>
            <a:r>
              <a:rPr kumimoji="1" lang="ja-JP" altLang="en-US" sz="2400" dirty="0" smtClean="0">
                <a:solidFill>
                  <a:srgbClr val="002060"/>
                </a:solidFill>
              </a:rPr>
              <a:t>○情報発信・コミュニケーション</a:t>
            </a:r>
            <a:endParaRPr kumimoji="1" lang="ja-JP" altLang="en-US" sz="2400" dirty="0">
              <a:solidFill>
                <a:srgbClr val="002060"/>
              </a:solidFill>
            </a:endParaRPr>
          </a:p>
          <a:p>
            <a:pPr marL="0" indent="0">
              <a:buNone/>
            </a:pPr>
            <a:r>
              <a:rPr lang="ja-JP" altLang="en-US" sz="2400" dirty="0" smtClean="0"/>
              <a:t>　　春の年会と秋の大会、さらに</a:t>
            </a:r>
            <a:r>
              <a:rPr lang="en-US" altLang="ja-JP" sz="2400" dirty="0" smtClean="0"/>
              <a:t>7</a:t>
            </a:r>
            <a:r>
              <a:rPr lang="ja-JP" altLang="en-US" sz="2400" dirty="0" smtClean="0"/>
              <a:t>月のシンポジウムを予定。</a:t>
            </a:r>
          </a:p>
          <a:p>
            <a:pPr marL="0" indent="0">
              <a:buNone/>
            </a:pPr>
            <a:endParaRPr kumimoji="1" lang="ja-JP" altLang="en-US" sz="2400" dirty="0"/>
          </a:p>
          <a:p>
            <a:pPr marL="0" indent="0">
              <a:buNone/>
            </a:pPr>
            <a:endParaRPr lang="ja-JP" altLang="en-US" sz="2400" dirty="0" smtClean="0"/>
          </a:p>
          <a:p>
            <a:pPr marL="0" indent="0">
              <a:buNone/>
            </a:pPr>
            <a:endParaRPr kumimoji="1" lang="ja-JP" altLang="en-US" sz="2400" dirty="0"/>
          </a:p>
          <a:p>
            <a:pPr marL="0" indent="0">
              <a:buNone/>
            </a:pPr>
            <a:endParaRPr lang="ja-JP" altLang="en-US" sz="2400" dirty="0" smtClean="0"/>
          </a:p>
          <a:p>
            <a:pPr marL="0" indent="0">
              <a:buNone/>
            </a:pPr>
            <a:endParaRPr kumimoji="1" lang="ja-JP" altLang="en-US" sz="2400" dirty="0"/>
          </a:p>
          <a:p>
            <a:pPr marL="0" indent="0">
              <a:buNone/>
            </a:pPr>
            <a:endParaRPr lang="ja-JP" altLang="en-US" sz="2400" dirty="0" smtClean="0"/>
          </a:p>
          <a:p>
            <a:pPr marL="0" indent="0">
              <a:buNone/>
            </a:pPr>
            <a:endParaRPr kumimoji="1" lang="ja-JP" altLang="en-US" sz="2400" dirty="0"/>
          </a:p>
          <a:p>
            <a:pPr marL="0" indent="0">
              <a:buNone/>
            </a:pPr>
            <a:endParaRPr kumimoji="1" lang="ja-JP" altLang="en-US" sz="24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3140968"/>
            <a:ext cx="720080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4</a:t>
            </a:fld>
            <a:endParaRPr kumimoji="1" lang="ja-JP" altLang="en-US"/>
          </a:p>
        </p:txBody>
      </p:sp>
    </p:spTree>
    <p:extLst>
      <p:ext uri="{BB962C8B-B14F-4D97-AF65-F5344CB8AC3E}">
        <p14:creationId xmlns:p14="http://schemas.microsoft.com/office/powerpoint/2010/main" val="3968351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91680" y="0"/>
            <a:ext cx="5194920" cy="562074"/>
          </a:xfrm>
        </p:spPr>
        <p:txBody>
          <a:bodyPr>
            <a:normAutofit/>
          </a:bodyPr>
          <a:lstStyle/>
          <a:p>
            <a:r>
              <a:rPr kumimoji="1" lang="ja-JP" altLang="en-US" sz="2800" u="sng" dirty="0" smtClean="0">
                <a:solidFill>
                  <a:srgbClr val="0070C0"/>
                </a:solidFill>
              </a:rPr>
              <a:t>廃炉委の委員構成　</a:t>
            </a:r>
            <a:r>
              <a:rPr kumimoji="1" lang="en-US" altLang="ja-JP" sz="2800" u="sng" dirty="0" smtClean="0">
                <a:solidFill>
                  <a:srgbClr val="0070C0"/>
                </a:solidFill>
              </a:rPr>
              <a:t>1</a:t>
            </a:r>
            <a:endParaRPr kumimoji="1" lang="ja-JP" altLang="en-US" sz="2800" u="sng" dirty="0">
              <a:solidFill>
                <a:srgbClr val="0070C0"/>
              </a:solidFill>
            </a:endParaRPr>
          </a:p>
        </p:txBody>
      </p:sp>
      <p:sp>
        <p:nvSpPr>
          <p:cNvPr id="8" name="スライド番号プレースホルダー 7"/>
          <p:cNvSpPr>
            <a:spLocks noGrp="1"/>
          </p:cNvSpPr>
          <p:nvPr>
            <p:ph type="sldNum" sz="quarter" idx="12"/>
          </p:nvPr>
        </p:nvSpPr>
        <p:spPr/>
        <p:txBody>
          <a:bodyPr/>
          <a:lstStyle/>
          <a:p>
            <a:fld id="{28644A93-0B65-41FF-8868-E8B205B7C2EF}" type="slidenum">
              <a:rPr kumimoji="1" lang="ja-JP" altLang="en-US" smtClean="0"/>
              <a:t>5</a:t>
            </a:fld>
            <a:endParaRPr kumimoji="1" lang="ja-JP" alt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750" y="620688"/>
            <a:ext cx="6286500" cy="604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7777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57200" y="274638"/>
            <a:ext cx="8229600" cy="562074"/>
          </a:xfrm>
        </p:spPr>
        <p:txBody>
          <a:bodyPr>
            <a:normAutofit/>
          </a:bodyPr>
          <a:lstStyle/>
          <a:p>
            <a:r>
              <a:rPr kumimoji="1" lang="ja-JP" altLang="en-US" sz="2800" u="sng" dirty="0" smtClean="0">
                <a:solidFill>
                  <a:srgbClr val="0070C0"/>
                </a:solidFill>
              </a:rPr>
              <a:t>廃炉委の委員構成　</a:t>
            </a:r>
            <a:r>
              <a:rPr kumimoji="1" lang="en-US" altLang="ja-JP" sz="2800" u="sng" dirty="0" smtClean="0">
                <a:solidFill>
                  <a:srgbClr val="0070C0"/>
                </a:solidFill>
              </a:rPr>
              <a:t>2</a:t>
            </a:r>
            <a:endParaRPr kumimoji="1" lang="ja-JP" altLang="en-US" sz="2800" u="sng" dirty="0">
              <a:solidFill>
                <a:srgbClr val="0070C0"/>
              </a:solidFill>
            </a:endParaRPr>
          </a:p>
        </p:txBody>
      </p:sp>
      <p:sp>
        <p:nvSpPr>
          <p:cNvPr id="5" name="スライド番号プレースホルダー 4"/>
          <p:cNvSpPr>
            <a:spLocks noGrp="1"/>
          </p:cNvSpPr>
          <p:nvPr>
            <p:ph type="sldNum" sz="quarter" idx="12"/>
          </p:nvPr>
        </p:nvSpPr>
        <p:spPr/>
        <p:txBody>
          <a:bodyPr/>
          <a:lstStyle/>
          <a:p>
            <a:fld id="{28644A93-0B65-41FF-8868-E8B205B7C2EF}" type="slidenum">
              <a:rPr kumimoji="1" lang="ja-JP" altLang="en-US" smtClean="0"/>
              <a:t>6</a:t>
            </a:fld>
            <a:endParaRPr kumimoji="1" lang="ja-JP" altLang="en-US"/>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1860" y="980728"/>
            <a:ext cx="6202363" cy="573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0775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35696" y="274638"/>
            <a:ext cx="5328592" cy="634082"/>
          </a:xfrm>
        </p:spPr>
        <p:txBody>
          <a:bodyPr>
            <a:normAutofit/>
          </a:bodyPr>
          <a:lstStyle/>
          <a:p>
            <a:r>
              <a:rPr lang="ja-JP" altLang="en-US" sz="2800" u="sng" dirty="0">
                <a:solidFill>
                  <a:srgbClr val="0070C0"/>
                </a:solidFill>
              </a:rPr>
              <a:t>廃炉委</a:t>
            </a:r>
            <a:r>
              <a:rPr lang="ja-JP" altLang="en-US" sz="2800" u="sng" dirty="0" smtClean="0">
                <a:solidFill>
                  <a:srgbClr val="0070C0"/>
                </a:solidFill>
              </a:rPr>
              <a:t>の活動実績</a:t>
            </a:r>
            <a:endParaRPr kumimoji="1" lang="ja-JP" altLang="en-US" sz="2800" u="sng" dirty="0">
              <a:solidFill>
                <a:srgbClr val="0070C0"/>
              </a:solidFill>
            </a:endParaRPr>
          </a:p>
        </p:txBody>
      </p:sp>
      <p:sp>
        <p:nvSpPr>
          <p:cNvPr id="3" name="コンテンツ プレースホルダー 2"/>
          <p:cNvSpPr>
            <a:spLocks noGrp="1"/>
          </p:cNvSpPr>
          <p:nvPr>
            <p:ph idx="1"/>
          </p:nvPr>
        </p:nvSpPr>
        <p:spPr>
          <a:xfrm>
            <a:off x="467544" y="1052737"/>
            <a:ext cx="8147248" cy="648071"/>
          </a:xfrm>
        </p:spPr>
        <p:txBody>
          <a:bodyPr>
            <a:normAutofit/>
          </a:bodyPr>
          <a:lstStyle/>
          <a:p>
            <a:pPr marL="85725" indent="-85725">
              <a:buNone/>
            </a:pPr>
            <a:r>
              <a:rPr kumimoji="1" lang="ja-JP" altLang="en-US" sz="2400" dirty="0" smtClean="0"/>
              <a:t>・平成</a:t>
            </a:r>
            <a:r>
              <a:rPr kumimoji="1" lang="en-US" altLang="ja-JP" sz="2400" dirty="0" smtClean="0"/>
              <a:t>26</a:t>
            </a:r>
            <a:r>
              <a:rPr kumimoji="1" lang="ja-JP" altLang="en-US" sz="2400" dirty="0" smtClean="0"/>
              <a:t>年度は、廃炉委を</a:t>
            </a:r>
            <a:r>
              <a:rPr kumimoji="1" lang="en-US" altLang="ja-JP" sz="2400" dirty="0" smtClean="0"/>
              <a:t>4</a:t>
            </a:r>
            <a:r>
              <a:rPr kumimoji="1" lang="ja-JP" altLang="en-US" sz="2400" dirty="0" smtClean="0"/>
              <a:t>回開催。</a:t>
            </a:r>
            <a:endParaRPr kumimoji="1" lang="en-US" altLang="ja-JP" sz="2400" dirty="0" smtClean="0"/>
          </a:p>
        </p:txBody>
      </p:sp>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7</a:t>
            </a:fld>
            <a:endParaRPr kumimoji="1" lang="ja-JP" altLang="en-US"/>
          </a:p>
        </p:txBody>
      </p:sp>
      <p:sp>
        <p:nvSpPr>
          <p:cNvPr id="6" name="コンテンツ プレースホルダー 2"/>
          <p:cNvSpPr txBox="1">
            <a:spLocks/>
          </p:cNvSpPr>
          <p:nvPr/>
        </p:nvSpPr>
        <p:spPr>
          <a:xfrm>
            <a:off x="498376" y="4509120"/>
            <a:ext cx="8147248" cy="8640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179388" indent="-179388">
              <a:buFont typeface="Arial" panose="020B0604020202020204" pitchFamily="34" charset="0"/>
              <a:buNone/>
            </a:pPr>
            <a:r>
              <a:rPr lang="ja-JP" altLang="en-US" sz="2400" dirty="0" smtClean="0"/>
              <a:t>・平成</a:t>
            </a:r>
            <a:r>
              <a:rPr lang="en-US" altLang="ja-JP" sz="2400" dirty="0" smtClean="0"/>
              <a:t>26</a:t>
            </a:r>
            <a:r>
              <a:rPr lang="ja-JP" altLang="en-US" sz="2400" dirty="0" smtClean="0"/>
              <a:t>年度は、廃炉委として活動開始した初年度。現状確認、状況確認にも注力。</a:t>
            </a:r>
            <a:endParaRPr lang="en-US" altLang="ja-JP" sz="2400" dirty="0" smtClean="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916832"/>
            <a:ext cx="8720606" cy="2217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4313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65212" y="130622"/>
            <a:ext cx="8229600" cy="562074"/>
          </a:xfrm>
        </p:spPr>
        <p:txBody>
          <a:bodyPr>
            <a:normAutofit/>
          </a:bodyPr>
          <a:lstStyle/>
          <a:p>
            <a:r>
              <a:rPr kumimoji="1" lang="ja-JP" altLang="en-US" sz="2800" u="sng" dirty="0" smtClean="0">
                <a:solidFill>
                  <a:srgbClr val="0070C0"/>
                </a:solidFill>
              </a:rPr>
              <a:t>状況確認項目</a:t>
            </a:r>
            <a:r>
              <a:rPr kumimoji="1" lang="en-US" altLang="ja-JP" sz="2800" u="sng" dirty="0" smtClean="0">
                <a:solidFill>
                  <a:srgbClr val="0070C0"/>
                </a:solidFill>
              </a:rPr>
              <a:t>(</a:t>
            </a:r>
            <a:r>
              <a:rPr kumimoji="1" lang="ja-JP" altLang="en-US" sz="2800" u="sng" dirty="0" smtClean="0">
                <a:solidFill>
                  <a:srgbClr val="0070C0"/>
                </a:solidFill>
              </a:rPr>
              <a:t>情報共有</a:t>
            </a:r>
            <a:r>
              <a:rPr kumimoji="1" lang="en-US" altLang="ja-JP" sz="2800" u="sng" dirty="0" smtClean="0">
                <a:solidFill>
                  <a:srgbClr val="0070C0"/>
                </a:solidFill>
              </a:rPr>
              <a:t>)</a:t>
            </a:r>
            <a:endParaRPr kumimoji="1" lang="ja-JP" altLang="en-US" sz="2800" u="sng" dirty="0">
              <a:solidFill>
                <a:srgbClr val="0070C0"/>
              </a:solidFill>
            </a:endParaRPr>
          </a:p>
        </p:txBody>
      </p:sp>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8</a:t>
            </a:fld>
            <a:endParaRPr kumimoji="1" lang="ja-JP" alt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779982"/>
            <a:ext cx="6803082" cy="6065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2928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51720" y="260648"/>
            <a:ext cx="4320480" cy="490066"/>
          </a:xfrm>
        </p:spPr>
        <p:txBody>
          <a:bodyPr>
            <a:normAutofit fontScale="90000"/>
          </a:bodyPr>
          <a:lstStyle/>
          <a:p>
            <a:r>
              <a:rPr kumimoji="1" lang="ja-JP" altLang="en-US" sz="2800" u="sng" dirty="0" smtClean="0">
                <a:solidFill>
                  <a:srgbClr val="0070C0"/>
                </a:solidFill>
              </a:rPr>
              <a:t>分科会の状況 </a:t>
            </a:r>
            <a:r>
              <a:rPr kumimoji="1" lang="en-US" altLang="ja-JP" sz="2800" u="sng" dirty="0" smtClean="0">
                <a:solidFill>
                  <a:srgbClr val="0070C0"/>
                </a:solidFill>
              </a:rPr>
              <a:t>1</a:t>
            </a:r>
            <a:endParaRPr kumimoji="1" lang="ja-JP" altLang="en-US" sz="2800" u="sng" dirty="0">
              <a:solidFill>
                <a:srgbClr val="0070C0"/>
              </a:solidFill>
            </a:endParaRPr>
          </a:p>
        </p:txBody>
      </p:sp>
      <p:sp>
        <p:nvSpPr>
          <p:cNvPr id="3" name="コンテンツ プレースホルダー 2"/>
          <p:cNvSpPr>
            <a:spLocks noGrp="1"/>
          </p:cNvSpPr>
          <p:nvPr>
            <p:ph idx="1"/>
          </p:nvPr>
        </p:nvSpPr>
        <p:spPr>
          <a:xfrm>
            <a:off x="484659" y="808112"/>
            <a:ext cx="8229600" cy="604664"/>
          </a:xfrm>
        </p:spPr>
        <p:txBody>
          <a:bodyPr>
            <a:normAutofit/>
          </a:bodyPr>
          <a:lstStyle/>
          <a:p>
            <a:pPr marL="0" indent="0">
              <a:buNone/>
            </a:pPr>
            <a:r>
              <a:rPr lang="ja-JP" altLang="en-US" sz="2400" dirty="0" smtClean="0"/>
              <a:t>平成</a:t>
            </a:r>
            <a:r>
              <a:rPr lang="en-US" altLang="ja-JP" sz="2400" dirty="0" smtClean="0"/>
              <a:t>26</a:t>
            </a:r>
            <a:r>
              <a:rPr lang="ja-JP" altLang="en-US" sz="2400" dirty="0" smtClean="0"/>
              <a:t>年度に設置した分科会は次の</a:t>
            </a:r>
            <a:r>
              <a:rPr lang="en-US" altLang="ja-JP" sz="2400" dirty="0" smtClean="0"/>
              <a:t>4</a:t>
            </a:r>
            <a:r>
              <a:rPr lang="ja-JP" altLang="en-US" sz="2400" dirty="0" smtClean="0"/>
              <a:t>分科会。</a:t>
            </a:r>
            <a:endParaRPr kumimoji="1" lang="ja-JP" altLang="en-US" sz="2400" dirty="0"/>
          </a:p>
        </p:txBody>
      </p:sp>
      <p:sp>
        <p:nvSpPr>
          <p:cNvPr id="4" name="スライド番号プレースホルダー 3"/>
          <p:cNvSpPr>
            <a:spLocks noGrp="1"/>
          </p:cNvSpPr>
          <p:nvPr>
            <p:ph type="sldNum" sz="quarter" idx="12"/>
          </p:nvPr>
        </p:nvSpPr>
        <p:spPr/>
        <p:txBody>
          <a:bodyPr/>
          <a:lstStyle/>
          <a:p>
            <a:fld id="{28644A93-0B65-41FF-8868-E8B205B7C2EF}" type="slidenum">
              <a:rPr kumimoji="1" lang="ja-JP" altLang="en-US" smtClean="0"/>
              <a:t>9</a:t>
            </a:fld>
            <a:endParaRPr kumimoji="1" lang="ja-JP" altLang="en-US"/>
          </a:p>
        </p:txBody>
      </p:sp>
      <p:sp>
        <p:nvSpPr>
          <p:cNvPr id="8" name="コンテンツ プレースホルダー 2"/>
          <p:cNvSpPr txBox="1">
            <a:spLocks/>
          </p:cNvSpPr>
          <p:nvPr/>
        </p:nvSpPr>
        <p:spPr>
          <a:xfrm>
            <a:off x="452289" y="4581128"/>
            <a:ext cx="8229600" cy="19442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sz="2400" dirty="0" smtClean="0">
                <a:solidFill>
                  <a:srgbClr val="002060"/>
                </a:solidFill>
              </a:rPr>
              <a:t>○</a:t>
            </a:r>
            <a:r>
              <a:rPr lang="ja-JP" altLang="en-US" sz="2400" dirty="0">
                <a:solidFill>
                  <a:srgbClr val="002060"/>
                </a:solidFill>
              </a:rPr>
              <a:t>事故提言・課題フォロー分科会</a:t>
            </a:r>
          </a:p>
          <a:p>
            <a:pPr marL="1617663" indent="-1438275">
              <a:buNone/>
            </a:pPr>
            <a:r>
              <a:rPr lang="ja-JP" altLang="en-US" sz="2400" dirty="0"/>
              <a:t>・活動方針：学会事故調の「提言」や「今後調査や検討が必要事項」について、取り組み状況を整理し、実現のために提言する。</a:t>
            </a:r>
          </a:p>
          <a:p>
            <a:pPr marL="0" indent="0">
              <a:buFont typeface="Arial" panose="020B0604020202020204" pitchFamily="34" charset="0"/>
              <a:buNone/>
            </a:pPr>
            <a:endParaRPr lang="ja-JP" altLang="en-US" sz="2400" dirty="0"/>
          </a:p>
          <a:p>
            <a:pPr marL="0" indent="0">
              <a:buFont typeface="Arial" panose="020B0604020202020204" pitchFamily="34" charset="0"/>
              <a:buNone/>
            </a:pPr>
            <a:endParaRPr lang="ja-JP" altLang="en-US" sz="2400" dirty="0" smtClean="0"/>
          </a:p>
          <a:p>
            <a:pPr marL="0" indent="0">
              <a:buFont typeface="Arial" panose="020B0604020202020204" pitchFamily="34" charset="0"/>
              <a:buNone/>
            </a:pPr>
            <a:endParaRPr lang="ja-JP" altLang="en-US" sz="24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168" y="1340768"/>
            <a:ext cx="7575842"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16975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TotalTime>
  <Words>374</Words>
  <Application>Microsoft Office PowerPoint</Application>
  <PresentationFormat>画面に合わせる (4:3)</PresentationFormat>
  <Paragraphs>77</Paragraphs>
  <Slides>11</Slides>
  <Notes>0</Notes>
  <HiddenSlides>0</HiddenSlides>
  <MMClips>0</MMClips>
  <ScaleCrop>false</ScaleCrop>
  <HeadingPairs>
    <vt:vector size="4" baseType="variant">
      <vt:variant>
        <vt:lpstr>テーマ</vt:lpstr>
      </vt:variant>
      <vt:variant>
        <vt:i4>1</vt:i4>
      </vt:variant>
      <vt:variant>
        <vt:lpstr>スライド タイトル</vt:lpstr>
      </vt:variant>
      <vt:variant>
        <vt:i4>11</vt:i4>
      </vt:variant>
    </vt:vector>
  </HeadingPairs>
  <TitlesOfParts>
    <vt:vector size="12" baseType="lpstr">
      <vt:lpstr>Office ​​テーマ</vt:lpstr>
      <vt:lpstr>学会事故調から廃炉検討委員会へ</vt:lpstr>
      <vt:lpstr>学会事故調から廃炉検討委員会へ</vt:lpstr>
      <vt:lpstr>廃炉委の目的と活動方針</vt:lpstr>
      <vt:lpstr>廃炉委の活動方針</vt:lpstr>
      <vt:lpstr>廃炉委の委員構成　1</vt:lpstr>
      <vt:lpstr>廃炉委の委員構成　2</vt:lpstr>
      <vt:lpstr>廃炉委の活動実績</vt:lpstr>
      <vt:lpstr>状況確認項目(情報共有)</vt:lpstr>
      <vt:lpstr>分科会の状況 1</vt:lpstr>
      <vt:lpstr>分科会の状況 2</vt:lpstr>
      <vt:lpstr>次年度への課題、注力事項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学会事故調から廃炉検討委員会へ</dc:title>
  <dc:creator>sarai</dc:creator>
  <cp:lastModifiedBy>sarai</cp:lastModifiedBy>
  <cp:revision>32</cp:revision>
  <cp:lastPrinted>2015-03-16T02:22:00Z</cp:lastPrinted>
  <dcterms:created xsi:type="dcterms:W3CDTF">2015-01-28T08:16:18Z</dcterms:created>
  <dcterms:modified xsi:type="dcterms:W3CDTF">2015-03-19T04:23:35Z</dcterms:modified>
</cp:coreProperties>
</file>